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258" r:id="rId2"/>
    <p:sldId id="256" r:id="rId3"/>
    <p:sldId id="259" r:id="rId4"/>
    <p:sldId id="276" r:id="rId5"/>
    <p:sldId id="279" r:id="rId6"/>
    <p:sldId id="292" r:id="rId7"/>
    <p:sldId id="281" r:id="rId8"/>
    <p:sldId id="284" r:id="rId9"/>
    <p:sldId id="293" r:id="rId10"/>
    <p:sldId id="294" r:id="rId11"/>
    <p:sldId id="280" r:id="rId12"/>
    <p:sldId id="287" r:id="rId13"/>
    <p:sldId id="295" r:id="rId14"/>
    <p:sldId id="290" r:id="rId15"/>
    <p:sldId id="285" r:id="rId16"/>
    <p:sldId id="296" r:id="rId17"/>
    <p:sldId id="273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나눔바른고딕" panose="020B0603020101020101" pitchFamily="50" charset="-127"/>
      <p:regular r:id="rId24"/>
      <p:bold r:id="rId25"/>
    </p:embeddedFont>
    <p:embeddedFont>
      <p:font typeface="나눔바른고딕OTF Light" panose="02000303000000000000" pitchFamily="50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2"/>
    <a:srgbClr val="00A7DB"/>
    <a:srgbClr val="C9E6F8"/>
    <a:srgbClr val="3F3C38"/>
    <a:srgbClr val="232120"/>
    <a:srgbClr val="1B1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1" autoAdjust="0"/>
    <p:restoredTop sz="77467" autoAdjust="0"/>
  </p:normalViewPr>
  <p:slideViewPr>
    <p:cSldViewPr snapToGrid="0">
      <p:cViewPr>
        <p:scale>
          <a:sx n="75" d="100"/>
          <a:sy n="75" d="100"/>
        </p:scale>
        <p:origin x="569" y="6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1073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818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문화 속 성적 대상화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온라인에서 타인의 신체를 성적으로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대상화하여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소비하는 문화에 대해 생각해보고 비판적으로 인식해보는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기사는 사람들의 피드백을 반영하여 웹툰 작가가 그림을 수정한 사례입니다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수정한 후의 그림 역시 문제가 있다는 의견도 있었으나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사례에서 중요한 점은 성적대상화와 관련하여 논란이 일자 웹툰 작가가 비판적 의견을 반영하여 그림을 수정한 것입니다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이는 애초 이야기의 줄거리와 상관없이 등장인물의 노출에 문제가 있었음을 인정한 것입니다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앞서 읽은 사례와 위 사례를 바탕으로 웹툰 등의 문화물에서 이야기의 흐름과 상관없이 몸을 노출시키고 시각적 대상으로 만드는 일이 자주 일어나고 있다는 것을 알고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문제적인 작품을 접했을 때 피드백을 하는 것의 중요성을 이해합니다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“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몸매 너무 부각” 성적 대상화 논란에 웹툰 작가의 피드백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중앙일보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2017.8.10.)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https://news.joins.com/article/21833595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916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816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693874"/>
          </a:xfrm>
        </p:spPr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취향의 문제가 아닙니다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불법촬영물을 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야동’으로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부르는 것의 문제점을 이해하도록 하는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야동’이라는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이름으로 불법촬영물이 오랜 기간 유포되었다는 것을 알려주는 인터뷰 내용입니다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텔레그램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성착취 사건과 같은 디지털 성폭력이 최근 새롭게 생긴 것 같지만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많은 연구자들은 이러한 문제가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PC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통신 시절부터 계속되어 왔고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 사회가 그동안 이를 문제로 느끼지 못했다고 말합니다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야동’이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개인의 취향의 문제로 논의되어서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문제의 심각성을 인식하지 못하는 문화가 형성되어 있는 것입니다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그동안 한국 사회법에서는 음란물을 성적 수치심을 일으키는 표현물로 정의하고 있는데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수치심을 노출 여부로만 판단함으로써 불법촬영물의 불법성을 판단하는 데 잘못된 성적 수치심 기준을 사용하게 되었습니다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수치심이라는 개념은 부끄러움을 말하는 것으로 피해자가 부끄러워 할 만한 신체 부분인지 아닌지를 기준으로 판단하고 있는 것입니다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하지만 자신의 의사와 상관없이 신체 이미지가 촬영되고 유포되는 것은 수치스러운 일이 아니라 분명한 인격권의 침해입니다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불법촬영물을 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야동’으로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부르는 것이 어떤 문제가 있을지 이야기 나누어 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불법촬영물에 신체 노출이 있으니 야하다는 식의 ‘야한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동영상’으로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부르는 것은 불법촬영물을 가볍게 여기는 행동이 될 수 있으므로 주의하여 지도하도록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‘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난 너의 야동이 아니야’ 디지털 성범죄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끝까지 쫓는다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한국일보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2018.5.26.)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https://www.hankookilbo.com/News/Read/201805241262737766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5]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8740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550655"/>
          </a:xfrm>
        </p:spPr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취향의 문제가 아닙니다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불법촬영물을 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야동’이라는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이름으로 가볍게 소비하는 것의 문제점을 이해하도록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기사는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2018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한 예능에 출연한 아이돌 그룹 멤버들이 야동이 든 외장하드를 발견한 것을 웃음 소재로 활용한 사례에서 발췌한 것입니다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b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우리나라에서는 분명히 야동이라는 이름으로 불법촬영물이 다수 유통되어 왔고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사람들은 이것이 문제라고 인식하지 못했습니다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개인의 욕망을 채우기 위해 다른 사람의 피해가 담긴 영상물을 보는 것은 괜찮은 일일까요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자신이 본 것이 피해 영상물인지 아닌지 모르겠다고 말하는 사람도 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그렇게 구분하기 어렵게 널리 퍼져 있는 문화라면 그 문화는 문제가 없는지 함께 생각해보도록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불법촬영물의 시청과 유포가 피해경험자의 피해를 더하는 일이라는 점을 생각해야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자신의 의사와 상관없이 신체 이미지가 유포되는 불법촬영 관련 범죄의 성격을 고려할 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이를 타인이 보는 것 자체가 피해경험자에게는 한 번 더 피해를 경험하는 일이 된다는 것을 알려줍니다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학생들에게 ‘야동’ 관련한 경험은 서로 매우 다를 것이라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실제 경험을 나누거나 하는 것은 바람직하지 않습니다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앞의 인터뷰 기사와 위 예능의 사례를 바탕으로 이야기를 나누도록 지도합니다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성범죄’가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유머코드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폐지론 휩싸인 예능들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노컷뉴스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2019.3.17.)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https://www.nocutnews.co.kr/news/5119581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5176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0231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클릭하지 마세요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야동’으로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불법촬영물을 소비하는 것에 대한 인터뷰 영상을 시청하고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성폭력의 고리를 끊으려면 어떻게 해야 할지 생각해봅니다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현재 플랫폼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웹하드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텔레그램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오픈채팅이 가능한 다양한 서비스 등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을 통해 불법촬영물이 활발하게 유포되는 것은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이를 통해 돈을 버는 사람이 있기 때문입니다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남의 권리를 침해하는 방식으로 수익을 얻어서는 안 된다는 것을 확실하게 인식할 수 있도록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디지털성범죄 해체하기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양평원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X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여성가족부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2018.11.27.)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https://youtu.be/sEYrAwJw7Cs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231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클릭하지 마세요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이미지를 보고 활동지를 작성해봅니다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누군가 나에게 불법촬영물을 전달했을 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나는 어떻게 행동해야 할까요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이미지는 한 번의 클릭만으로도 너무나 큰 피해를 부른다는 의미를 담은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한국사이버성폭력대응센터의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 click is 2 many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’ 표어입니다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해당 영상물을 소비하지 않는 것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유포하지 않는 것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 상황에서 단호하게 안 된다고 말하는 것을 통해 피해를 줄이는 일에 일조할 수 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 유포를 중단하려는 활동을 통해 우리는 피해자를 조력하는 위치가 될 수 있다는 점을 확인할 수 있도록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참고자료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- 1 Click is 2 Many, 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서울시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NPO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센터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2017.10.19.)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https://blog.naver.com/snpo2013/221120543377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6]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4115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3644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664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학습목표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marL="180000" indent="-432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대상화의 개념을 이해하고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환경에서 성적 대상화의 문제점을 설명할 수 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불법촬영물이 ‘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야동’으로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유통되면서 발생하는 문제를 명확하게 인식할 수 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412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371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5398954"/>
          </a:xfrm>
        </p:spPr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수업열기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무엇이 문제일까요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온라인에서 신체 이미지를 소비하는 방식을 비판적으로 인식해보는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구글에서 영어로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street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을 검색하면 실제 거리의 이미지들이 등장하는 데 반해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한국어로 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길거리’를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검색하면 신체 사진이 나옵니다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구글은 많이 클릭한 내용이 먼저 제시되는 알고리즘을 가지고 있는데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결과는 우리나라에서 길거리 검색어가 신체 사진과 연결되어 검색되고 클릭되는 일이 많았다는 것을 보여주는 것입니다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이런 상황의 문제점은 무엇인지 생각해봅니다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위의 기사에는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몰카라는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말이 쓰였습니다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2017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년까지도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몰카라는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말이 자주 쓰였습니다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하지만 현재는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몰카라는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말이 디지털 성범죄의 범죄적 성격을 드러내기 어렵기 때문에 사용하지 않는 것을 원칙으로 하고 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따라서 위의 기사 내용에서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몰카라는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잘못된 용어를 사용했음을 학생들이 인식할 수 있도록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외에도 온라인 커뮤니티에서 게시물과 상관없이 신체 사진을 첨부하는 경우도 의외로 많습니다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이런 상황을 경험해본 적이 있는지 질문합니다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실제로 검색하려는 것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게시물의 내용과 상관없는 신체 이미지를 첨부하고 소비하는 것이 왜 이렇게 자연스럽게 되었을까요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이런 문화는 괜찮은 것일까요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이에 대해 생각해보도록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구글에 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길거리’치면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나오는 ‘지저분한’ 사진들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중앙일보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2017.3.6.)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https://news.joins.com/article/21341328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참고자료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구글에 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ㄱ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’ 검색했더니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…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선정적인 사진 ‘가득’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(YTN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뉴스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2015.7.4.) 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https://youtu.be/Mp3ooWNoAjE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한국여성의 인권에 대해 알고 싶으면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구글에서 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길거리’를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검색해보라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이지은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미디어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젠더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&amp;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문화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1]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3592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수업열기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무엇이 문제일까요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환경에서 신체 이미지를 소비하는 방식을 비판적으로 살펴보는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아이돌 멤버의 인터뷰를 함께 읽어봅니다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위의 인터뷰에서 말하는 움짤 등을 본 적이 있는지 이야기 나누어 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이런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짤들은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어떤 문제점이 있는지 생각해보고 활동지에 적어봅시다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구글에 ‘아이돌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움짤’을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검색하면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허리를 돌리는 움짤 등 성적 대상화된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움짤이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가장 먼저 검색됩니다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이는 아이돌 그룹의 재능을 보는 것이 아니라 몸을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대상화하는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방식으로 이미지를 활용하는 것입니다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이미지 합성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포토샵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움짤을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만들 수 있는 능력은 디지털 미디어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리터러시에서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매우 중요합니다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이미지를 제작하고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영상을 만들고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이를 통해 소통할 수 있기 때문입니다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하지만 타인을 대상으로 그 기술을 사용하면 타인에게 피해를 줄 수 있다는 것에 대해서 생각해보아야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 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움짤은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움직이는 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사진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이라는 뜻입니다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2]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5371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48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문화 속 성적 대상화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대상화의 개념을 이해하기 위한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대상화는 문제라는 인식을 하지 못하고 반복적으로 일어나는데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특히 영화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드라마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신문의 사진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게임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웹툰 등의 다양한 영상 문화 형식인 이미지를 통해 쉽게 볼 수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최근 아이돌의 뮤직비디오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광고 등에서 성적 대상화와 관련한 논란들이 있어왔기 때문에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대상화에 대한 잘못된 개념을 가진 학생들이 있을 수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학생들의 지식 차가 있을 수 있음을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염두해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두고 수업을 진행합니다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대상화는 타인을 동등한 인권을 가진 사람으로 여기지 않고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타인을 소유하거나 다른 것으로 대체할 수 있는 물건처럼 인지 및 취합하는 것을 말합니다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타인을 신체의 일부로만 환원하여 재현하면서 타인의 몸을 소유할 수 있고 쉽게 침해 가능한 것으로 다루면서 주체성이 없는 물건처럼 인식하게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3182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545146"/>
          </a:xfrm>
        </p:spPr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문화 속 성적 대상화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미디어에서 타인의 몸을 성적으로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대상화하여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소비하는 문화에 대해 생각해 보고 비판해보는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기사는 현재는 연재가 종료된 유명 웹툰과 관련한 논란이 정리된 것입니다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기사에서 설명하는 웹툰은 연재 시작부터 작화와 관련한 논란이 있었으며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전체 관람가 등급임에도 불구하고 심의 규제를 교묘하게 피해 성적 장면을 넣었다는 비판이 있었습니다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웹툰과 비슷한 사례를 알거나 본 적이 있는지 이야기해보고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문화에서 신체를 어떤 식으로 묘사하고 있는지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무엇이 문제인지 생각해봅니다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대상화된 이미지의 사례로 게임 이미지를 찾아볼 수 있는데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몇몇 사람들은 실제 인물도 아닌 애니메이션이나 게임의 인물을 표현하는 방식을 문제 삼는 것은 과하다는 생각을 하기도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하지만 게임이나 애니메이션을 통해 신체가 특정한 형태로 재단되는 것에 익숙해지면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현실에서도 타인의 신체에 대한 인식에 영향을 미치게 되고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이러한 표현들에 문제가 없다는 사회적 기준을 만들어낸다는 점을 이야기 할 수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 스스로가 게임 이미지가 어떤 효과나 영향을 미칠 수 있을지에 대해 질문을 던져 보도록 지도합니다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‘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초딩’도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보는 외설 웹툰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…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표현의 자유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?(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헤럴드경제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2015.11.30.)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https://news.zum.com/articles/26930160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978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F177BFD-0945-4BD4-A79A-9C4B017BC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0CFAF00-2967-4CB3-80FC-2CBE5C831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EA0956F-EF9B-4160-AC74-21F78BE99C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51" y="361936"/>
            <a:ext cx="1176530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270B1C5-5B8C-417B-A9D5-871191B935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CCCD945-EFE3-4120-B499-26D6EC4AD1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51" y="361936"/>
            <a:ext cx="1176530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6E32020-3784-4162-AEE7-3D2F3DD535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94362FE-9E69-45FD-B8DB-8DEBE05D1A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51" y="361936"/>
            <a:ext cx="1176530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6D75C61-D45B-4C68-B79D-A2ECE71AD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C00F35B-D77B-4229-948A-C8195A53B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51" y="361936"/>
            <a:ext cx="1176530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210848F-531A-42A1-A906-C8E3036A4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DDB9985-A845-450B-9CC4-C60BE6990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51" y="361936"/>
            <a:ext cx="1176530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4F9031A3-99BC-4EDA-BC97-EBB3B9BC9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AC18A20-04B2-4498-B17A-78A0A33424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8" y="2787129"/>
            <a:ext cx="8065024" cy="28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851-F80A-43E7-8D12-E82B9B427BA4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2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EYrAwJw7C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5C34AE4-3827-456D-94D6-A7B0043B0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B60B8E2-2940-4513-91AA-D064E047A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31" y="2039676"/>
            <a:ext cx="6903734" cy="373685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14060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문화 속 성적 대상화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EB61554-644D-425D-862A-45F1F518A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2A3FB9-4539-4E63-B721-E2BA088590AF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419C97-4130-4B68-9620-5DD74F9A47FF}"/>
              </a:ext>
            </a:extLst>
          </p:cNvPr>
          <p:cNvSpPr txBox="1"/>
          <p:nvPr/>
        </p:nvSpPr>
        <p:spPr>
          <a:xfrm>
            <a:off x="2108823" y="1303016"/>
            <a:ext cx="4926350" cy="5578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변화가 필요할까요</a:t>
            </a:r>
            <a:r>
              <a:rPr lang="en-US" altLang="ko-KR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BD2AE-F8C4-4CC7-A2C3-DAAAD3E283A2}"/>
              </a:ext>
            </a:extLst>
          </p:cNvPr>
          <p:cNvSpPr txBox="1"/>
          <p:nvPr/>
        </p:nvSpPr>
        <p:spPr>
          <a:xfrm>
            <a:off x="1437705" y="2426021"/>
            <a:ext cx="425842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“몸매 너무 부각”</a:t>
            </a:r>
          </a:p>
          <a:p>
            <a:pPr>
              <a:lnSpc>
                <a:spcPts val="3000"/>
              </a:lnSpc>
            </a:pPr>
            <a:r>
              <a:rPr lang="ko-KR" altLang="en-US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대상화 논란에 웹툰 작가의 피드백</a:t>
            </a:r>
            <a:endParaRPr lang="ko-KR" altLang="en-US" sz="2000" b="0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D936B12-5C4B-4E03-BB66-AB24E2E00665}"/>
              </a:ext>
            </a:extLst>
          </p:cNvPr>
          <p:cNvSpPr/>
          <p:nvPr/>
        </p:nvSpPr>
        <p:spPr>
          <a:xfrm>
            <a:off x="4020217" y="6122368"/>
            <a:ext cx="4737240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&lt;‘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몸매 너무 부각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성적 대상화 논란에 웹툰 작가의 피드백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중앙일보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2017.8.10.)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7EA43C-2ACE-4693-8AE4-DA79E8C99157}"/>
              </a:ext>
            </a:extLst>
          </p:cNvPr>
          <p:cNvSpPr txBox="1"/>
          <p:nvPr/>
        </p:nvSpPr>
        <p:spPr>
          <a:xfrm>
            <a:off x="1437705" y="3465993"/>
            <a:ext cx="4711427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웹툰 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B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는 몸에 밀착된 의상과와 특히 부각되는 신체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교복 상의 아래로 드러난 피부 등이 대표적 문제점으로 지적됐다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...</a:t>
            </a:r>
          </a:p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캐릭터가 성적 대상화되었다는 의견이 절대적으로 많은 공감을 얻었다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하지만 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7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월 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12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일 게재된 화에서는 주인공의 옷이 수정되었다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그 뿐만 아니라 이전에 논란이 일어난 부분들도 대폭 수정되며 독자들의 호응을 얻었다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1200" b="1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1193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D70C0-7089-41A0-A5D4-D042FD702F24}"/>
              </a:ext>
            </a:extLst>
          </p:cNvPr>
          <p:cNvSpPr txBox="1"/>
          <p:nvPr/>
        </p:nvSpPr>
        <p:spPr>
          <a:xfrm>
            <a:off x="1729140" y="2537890"/>
            <a:ext cx="5685718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취향의 문제가</a:t>
            </a: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아닙니다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E8825E7-7095-471A-B65C-51CFBDC27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57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700A821-9FC4-4C8B-AEA2-590304F68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8" y="1230931"/>
            <a:ext cx="8007112" cy="449885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222048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취향의 문제가 아닙니다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E821B-7FA9-4732-AAAD-E3F6D5A7FED7}"/>
              </a:ext>
            </a:extLst>
          </p:cNvPr>
          <p:cNvSpPr txBox="1"/>
          <p:nvPr/>
        </p:nvSpPr>
        <p:spPr>
          <a:xfrm>
            <a:off x="2040783" y="2859232"/>
            <a:ext cx="1534394" cy="97077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altLang="ko-KR" sz="3000" b="1" dirty="0">
                <a:solidFill>
                  <a:srgbClr val="0069B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3000" b="1" dirty="0">
                <a:solidFill>
                  <a:srgbClr val="0069B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야동</a:t>
            </a:r>
            <a:r>
              <a:rPr lang="en-US" altLang="ko-KR" sz="3000" b="1" dirty="0">
                <a:solidFill>
                  <a:srgbClr val="0069B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sz="3000" b="1" dirty="0">
                <a:solidFill>
                  <a:srgbClr val="0069B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 </a:t>
            </a:r>
          </a:p>
          <a:p>
            <a:pPr algn="ctr">
              <a:lnSpc>
                <a:spcPts val="3400"/>
              </a:lnSpc>
            </a:pPr>
            <a:r>
              <a:rPr lang="ko-KR" altLang="en-US" sz="3000" b="1" dirty="0">
                <a:solidFill>
                  <a:srgbClr val="0069B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아니라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DC2B539-B78E-457C-A836-197FA396B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FB15C-7BC3-4A61-ACC3-8B75EED8C55F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E1EDDD6-C0A0-4C0C-ABE9-823F6DCB83DC}"/>
              </a:ext>
            </a:extLst>
          </p:cNvPr>
          <p:cNvSpPr/>
          <p:nvPr/>
        </p:nvSpPr>
        <p:spPr>
          <a:xfrm>
            <a:off x="4037846" y="6122368"/>
            <a:ext cx="4719609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&lt;‘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난 너의 야동이 아니야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끝까지 쫓는다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한국일보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2018.5.26.)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FC9D34-D498-482B-BD09-20037AD1A904}"/>
              </a:ext>
            </a:extLst>
          </p:cNvPr>
          <p:cNvSpPr txBox="1"/>
          <p:nvPr/>
        </p:nvSpPr>
        <p:spPr>
          <a:xfrm>
            <a:off x="1986280" y="4038236"/>
            <a:ext cx="1643399" cy="97077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000" b="1" dirty="0">
                <a:solidFill>
                  <a:srgbClr val="0069B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범죄 영상</a:t>
            </a:r>
          </a:p>
          <a:p>
            <a:pPr algn="ctr">
              <a:lnSpc>
                <a:spcPts val="3400"/>
              </a:lnSpc>
            </a:pPr>
            <a:r>
              <a:rPr lang="ko-KR" altLang="en-US" sz="3000" b="1" dirty="0">
                <a:solidFill>
                  <a:srgbClr val="0069B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입니다</a:t>
            </a:r>
            <a:r>
              <a:rPr lang="en-US" altLang="ko-KR" sz="3000" b="1" dirty="0">
                <a:solidFill>
                  <a:srgbClr val="0069B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3000" b="1" dirty="0">
              <a:solidFill>
                <a:srgbClr val="0069B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6673-C700-4E18-9261-6DD542A5BB89}"/>
              </a:ext>
            </a:extLst>
          </p:cNvPr>
          <p:cNvSpPr txBox="1"/>
          <p:nvPr/>
        </p:nvSpPr>
        <p:spPr>
          <a:xfrm>
            <a:off x="5342801" y="1992413"/>
            <a:ext cx="3070377" cy="3368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300" b="1" dirty="0">
                <a:solidFill>
                  <a:srgbClr val="0069B2"/>
                </a:solidFill>
                <a:latin typeface="+mn-ea"/>
              </a:rPr>
              <a:t>‘</a:t>
            </a:r>
            <a:r>
              <a:rPr lang="ko-KR" altLang="en-US" sz="1300" b="1" i="0" u="none" strike="noStrike" baseline="0" dirty="0">
                <a:solidFill>
                  <a:srgbClr val="0069B2"/>
                </a:solidFill>
                <a:latin typeface="+mn-ea"/>
              </a:rPr>
              <a:t>야동</a:t>
            </a:r>
            <a:r>
              <a:rPr lang="en-US" altLang="ko-KR" sz="1300" b="1" i="0" u="none" strike="noStrike" baseline="0" dirty="0">
                <a:solidFill>
                  <a:srgbClr val="0069B2"/>
                </a:solidFill>
                <a:latin typeface="+mn-ea"/>
              </a:rPr>
              <a:t>’</a:t>
            </a:r>
            <a:r>
              <a:rPr lang="ko-KR" altLang="en-US" sz="1300" b="1" i="0" u="none" strike="noStrike" baseline="0" dirty="0">
                <a:solidFill>
                  <a:srgbClr val="0069B2"/>
                </a:solidFill>
                <a:latin typeface="+mn-ea"/>
              </a:rPr>
              <a:t>이 아니라 범죄 영상이다</a:t>
            </a:r>
            <a:r>
              <a:rPr lang="en-US" altLang="ko-KR" sz="1300" b="1" i="0" u="none" strike="noStrike" baseline="0" dirty="0">
                <a:solidFill>
                  <a:srgbClr val="0069B2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오직 이 사실을 알리기 위해 </a:t>
            </a:r>
            <a:r>
              <a:rPr lang="en-US" altLang="ko-KR" sz="1300" b="0" i="0" u="none" strike="noStrike" baseline="0" dirty="0">
                <a:solidFill>
                  <a:srgbClr val="0069B2"/>
                </a:solidFill>
                <a:latin typeface="+mn-ea"/>
              </a:rPr>
              <a:t>1</a:t>
            </a: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년이 넘는</a:t>
            </a:r>
          </a:p>
          <a:p>
            <a:pPr>
              <a:lnSpc>
                <a:spcPct val="150000"/>
              </a:lnSpc>
            </a:pP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시간 동안 쉬지 않고 달려왔습니다</a:t>
            </a:r>
            <a:r>
              <a:rPr lang="en-US" altLang="ko-KR" sz="1300" b="0" i="0" u="none" strike="noStrike" baseline="0" dirty="0">
                <a:solidFill>
                  <a:srgbClr val="0069B2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지난 한 해 동안 </a:t>
            </a:r>
            <a:r>
              <a:rPr lang="en-US" altLang="ko-KR" sz="1300" b="1" i="0" u="none" strike="noStrike" baseline="0" dirty="0">
                <a:solidFill>
                  <a:srgbClr val="0069B2"/>
                </a:solidFill>
                <a:latin typeface="+mn-ea"/>
              </a:rPr>
              <a:t>206</a:t>
            </a:r>
            <a:r>
              <a:rPr lang="ko-KR" altLang="en-US" sz="1300" b="1" i="0" u="none" strike="noStrike" baseline="0" dirty="0">
                <a:solidFill>
                  <a:srgbClr val="0069B2"/>
                </a:solidFill>
                <a:latin typeface="+mn-ea"/>
              </a:rPr>
              <a:t>명의 피해자들</a:t>
            </a: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이</a:t>
            </a:r>
          </a:p>
          <a:p>
            <a:pPr>
              <a:lnSpc>
                <a:spcPct val="150000"/>
              </a:lnSpc>
            </a:pP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저희 단체의 문을 두드렸어요</a:t>
            </a:r>
            <a:r>
              <a:rPr lang="en-US" altLang="ko-KR" sz="1300" b="0" i="0" u="none" strike="noStrike" baseline="0" dirty="0">
                <a:solidFill>
                  <a:srgbClr val="0069B2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피해 </a:t>
            </a:r>
            <a:r>
              <a:rPr lang="ko-KR" altLang="en-US" sz="1300" b="0" i="0" u="none" strike="noStrike" baseline="0" dirty="0" err="1">
                <a:solidFill>
                  <a:srgbClr val="0069B2"/>
                </a:solidFill>
                <a:latin typeface="+mn-ea"/>
              </a:rPr>
              <a:t>촬영물이라는</a:t>
            </a: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 사실을 인지하고도</a:t>
            </a:r>
          </a:p>
          <a:p>
            <a:pPr>
              <a:lnSpc>
                <a:spcPct val="150000"/>
              </a:lnSpc>
            </a:pP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유포시킨다는 점에서 분명히</a:t>
            </a:r>
          </a:p>
          <a:p>
            <a:pPr>
              <a:lnSpc>
                <a:spcPct val="150000"/>
              </a:lnSpc>
            </a:pPr>
            <a:r>
              <a:rPr lang="ko-KR" altLang="en-US" sz="1300" b="1" i="0" u="none" strike="noStrike" baseline="0" dirty="0">
                <a:solidFill>
                  <a:srgbClr val="0069B2"/>
                </a:solidFill>
                <a:latin typeface="+mn-ea"/>
              </a:rPr>
              <a:t>‘가해의 </a:t>
            </a:r>
            <a:r>
              <a:rPr lang="ko-KR" altLang="en-US" sz="1300" b="1" i="0" u="none" strike="noStrike" baseline="0" dirty="0" err="1">
                <a:solidFill>
                  <a:srgbClr val="0069B2"/>
                </a:solidFill>
                <a:latin typeface="+mn-ea"/>
              </a:rPr>
              <a:t>목적’</a:t>
            </a:r>
            <a:r>
              <a:rPr lang="ko-KR" altLang="en-US" sz="1300" b="0" i="0" u="none" strike="noStrike" baseline="0" dirty="0" err="1">
                <a:solidFill>
                  <a:srgbClr val="0069B2"/>
                </a:solidFill>
                <a:latin typeface="+mn-ea"/>
              </a:rPr>
              <a:t>이</a:t>
            </a: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 있다고 볼 수 있어요</a:t>
            </a:r>
            <a:r>
              <a:rPr lang="en-US" altLang="ko-KR" sz="1300" b="0" i="0" u="none" strike="noStrike" baseline="0" dirty="0">
                <a:solidFill>
                  <a:srgbClr val="0069B2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허술한 법망이 방치되는 사이</a:t>
            </a:r>
          </a:p>
          <a:p>
            <a:pPr>
              <a:lnSpc>
                <a:spcPct val="150000"/>
              </a:lnSpc>
            </a:pP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미꾸라지처럼 빠져나가는 </a:t>
            </a:r>
            <a:r>
              <a:rPr lang="ko-KR" altLang="en-US" sz="1300" b="0" i="0" u="none" strike="noStrike" baseline="0" dirty="0" err="1">
                <a:solidFill>
                  <a:srgbClr val="0069B2"/>
                </a:solidFill>
                <a:latin typeface="+mn-ea"/>
              </a:rPr>
              <a:t>헤비업로더는</a:t>
            </a:r>
            <a:endParaRPr lang="ko-KR" altLang="en-US" sz="1300" b="0" i="0" u="none" strike="noStrike" baseline="0" dirty="0">
              <a:solidFill>
                <a:srgbClr val="0069B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300" b="0" i="0" u="none" strike="noStrike" baseline="0" dirty="0">
                <a:solidFill>
                  <a:srgbClr val="0069B2"/>
                </a:solidFill>
                <a:latin typeface="+mn-ea"/>
              </a:rPr>
              <a:t>하루가 다르게 늘고 있습니다</a:t>
            </a:r>
            <a:r>
              <a:rPr lang="en-US" altLang="ko-KR" sz="1300" b="0" i="0" u="none" strike="noStrike" baseline="0" dirty="0">
                <a:solidFill>
                  <a:srgbClr val="0069B2"/>
                </a:solidFill>
                <a:latin typeface="+mn-ea"/>
              </a:rPr>
              <a:t>.</a:t>
            </a:r>
            <a:endParaRPr lang="ko-KR" altLang="en-US" sz="1300" b="1" dirty="0">
              <a:solidFill>
                <a:srgbClr val="0069B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4157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451FD0D-484E-489D-BA82-5911E6991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7" y="2426021"/>
            <a:ext cx="3962408" cy="289865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2A894F8-925F-4E61-BAD9-AC8F04091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06" y="2249523"/>
            <a:ext cx="4824994" cy="401117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419C97-4130-4B68-9620-5DD74F9A47FF}"/>
              </a:ext>
            </a:extLst>
          </p:cNvPr>
          <p:cNvSpPr txBox="1"/>
          <p:nvPr/>
        </p:nvSpPr>
        <p:spPr>
          <a:xfrm>
            <a:off x="2624990" y="1303016"/>
            <a:ext cx="3894015" cy="5578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범죄가 재미있나요</a:t>
            </a:r>
            <a:r>
              <a:rPr lang="en-US" altLang="ko-KR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BD2AE-F8C4-4CC7-A2C3-DAAAD3E283A2}"/>
              </a:ext>
            </a:extLst>
          </p:cNvPr>
          <p:cNvSpPr txBox="1"/>
          <p:nvPr/>
        </p:nvSpPr>
        <p:spPr>
          <a:xfrm>
            <a:off x="4132050" y="2583019"/>
            <a:ext cx="4258421" cy="161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</a:t>
            </a:r>
            <a:r>
              <a:rPr lang="ko-KR" altLang="en-US" sz="2000" b="1" i="0" u="none" strike="noStrike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이유에서든</a:t>
            </a:r>
            <a:endParaRPr lang="ko-KR" altLang="en-US" sz="2000" b="1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사람의 피해가 담긴</a:t>
            </a:r>
          </a:p>
          <a:p>
            <a:pPr algn="ctr">
              <a:lnSpc>
                <a:spcPts val="3000"/>
              </a:lnSpc>
            </a:pPr>
            <a:r>
              <a:rPr lang="ko-KR" altLang="en-US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영상물</a:t>
            </a:r>
            <a:r>
              <a:rPr lang="ko-KR" altLang="en-US" sz="20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을 보는 것은</a:t>
            </a:r>
          </a:p>
          <a:p>
            <a:pPr algn="ctr">
              <a:lnSpc>
                <a:spcPts val="3000"/>
              </a:lnSpc>
            </a:pPr>
            <a:r>
              <a:rPr lang="ko-KR" altLang="en-US" sz="20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괜찮은 일일까요</a:t>
            </a:r>
            <a:r>
              <a:rPr lang="en-US" altLang="ko-KR" sz="2000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D936B12-5C4B-4E03-BB66-AB24E2E00665}"/>
              </a:ext>
            </a:extLst>
          </p:cNvPr>
          <p:cNvSpPr/>
          <p:nvPr/>
        </p:nvSpPr>
        <p:spPr>
          <a:xfrm>
            <a:off x="4966283" y="6122368"/>
            <a:ext cx="3791173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&lt;‘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성범죄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가 유머코드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폐지론 휩싸인 예능들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노컷뉴스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2019.3.17.)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7EA43C-2ACE-4693-8AE4-DA79E8C99157}"/>
              </a:ext>
            </a:extLst>
          </p:cNvPr>
          <p:cNvSpPr txBox="1"/>
          <p:nvPr/>
        </p:nvSpPr>
        <p:spPr>
          <a:xfrm>
            <a:off x="162577" y="2684103"/>
            <a:ext cx="1968227" cy="100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“</a:t>
            </a: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방송의</a:t>
            </a:r>
          </a:p>
          <a:p>
            <a:pPr algn="ctr">
              <a:lnSpc>
                <a:spcPts val="1800"/>
              </a:lnSpc>
            </a:pP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출연자들은 </a:t>
            </a:r>
            <a:r>
              <a:rPr lang="en-US" altLang="ko-KR" sz="1200" b="1" i="0" u="none" strike="noStrike" baseline="0" dirty="0">
                <a:solidFill>
                  <a:schemeClr val="bg1"/>
                </a:solidFill>
                <a:latin typeface="+mn-ea"/>
              </a:rPr>
              <a:t>‘</a:t>
            </a: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야동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’</a:t>
            </a: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을</a:t>
            </a:r>
          </a:p>
          <a:p>
            <a:pPr algn="ctr">
              <a:lnSpc>
                <a:spcPts val="1800"/>
              </a:lnSpc>
            </a:pP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예능 소재로 이용해</a:t>
            </a:r>
          </a:p>
          <a:p>
            <a:pPr algn="ctr">
              <a:lnSpc>
                <a:spcPts val="1800"/>
              </a:lnSpc>
            </a:pP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웃음을 유발했다</a:t>
            </a:r>
            <a:r>
              <a:rPr lang="en-US" altLang="ko-KR" sz="1200" b="1" i="0" u="none" strike="noStrike" baseline="0" dirty="0">
                <a:solidFill>
                  <a:schemeClr val="bg1"/>
                </a:solidFill>
                <a:latin typeface="+mn-ea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145873-F1CF-4D43-97F8-51369F293BDC}"/>
              </a:ext>
            </a:extLst>
          </p:cNvPr>
          <p:cNvSpPr txBox="1"/>
          <p:nvPr/>
        </p:nvSpPr>
        <p:spPr>
          <a:xfrm>
            <a:off x="1509592" y="379867"/>
            <a:ext cx="222048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취향의 문제가 아닙니다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5DD197-E61E-4F0E-8139-26289A45B967}"/>
              </a:ext>
            </a:extLst>
          </p:cNvPr>
          <p:cNvSpPr txBox="1"/>
          <p:nvPr/>
        </p:nvSpPr>
        <p:spPr>
          <a:xfrm>
            <a:off x="1813884" y="2558493"/>
            <a:ext cx="2505122" cy="1696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ko-KR" sz="1200" b="1" i="0" u="none" strike="noStrike" baseline="0" dirty="0">
                <a:solidFill>
                  <a:schemeClr val="bg1"/>
                </a:solidFill>
                <a:latin typeface="+mn-ea"/>
              </a:rPr>
              <a:t>‘</a:t>
            </a: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야동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’</a:t>
            </a: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이</a:t>
            </a:r>
          </a:p>
          <a:p>
            <a:pPr algn="ctr">
              <a:lnSpc>
                <a:spcPts val="1800"/>
              </a:lnSpc>
            </a:pP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들어있는 외장하드를</a:t>
            </a:r>
          </a:p>
          <a:p>
            <a:pPr algn="ctr">
              <a:lnSpc>
                <a:spcPts val="1800"/>
              </a:lnSpc>
            </a:pP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발견한 사람에게 </a:t>
            </a:r>
            <a:r>
              <a:rPr lang="en-US" altLang="ko-KR" sz="1200" b="1" i="0" u="none" strike="noStrike" baseline="0" dirty="0">
                <a:solidFill>
                  <a:schemeClr val="bg1"/>
                </a:solidFill>
                <a:latin typeface="+mn-ea"/>
              </a:rPr>
              <a:t>‘</a:t>
            </a: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그건 선물</a:t>
            </a:r>
            <a:r>
              <a:rPr lang="en-US" altLang="ko-KR" sz="1200" b="1" i="0" u="none" strike="noStrike" baseline="0" dirty="0">
                <a:solidFill>
                  <a:schemeClr val="bg1"/>
                </a:solidFill>
                <a:latin typeface="+mn-ea"/>
              </a:rPr>
              <a:t>’</a:t>
            </a:r>
          </a:p>
          <a:p>
            <a:pPr algn="ctr">
              <a:lnSpc>
                <a:spcPts val="1800"/>
              </a:lnSpc>
            </a:pP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이라고 비유했고</a:t>
            </a:r>
            <a:r>
              <a:rPr lang="en-US" altLang="ko-KR" sz="1200" b="1" i="0" u="none" strike="noStrike" baseline="0" dirty="0">
                <a:solidFill>
                  <a:schemeClr val="bg1"/>
                </a:solidFill>
                <a:latin typeface="+mn-ea"/>
              </a:rPr>
              <a:t>, ‘</a:t>
            </a: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야동</a:t>
            </a:r>
            <a:r>
              <a:rPr lang="en-US" altLang="ko-KR" sz="1200" b="1" i="0" u="none" strike="noStrike" baseline="0" dirty="0">
                <a:solidFill>
                  <a:schemeClr val="bg1"/>
                </a:solidFill>
                <a:latin typeface="+mn-ea"/>
              </a:rPr>
              <a:t>’</a:t>
            </a: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이</a:t>
            </a:r>
          </a:p>
          <a:p>
            <a:pPr algn="ctr">
              <a:lnSpc>
                <a:spcPts val="1800"/>
              </a:lnSpc>
            </a:pP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담긴 외장하드를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‘</a:t>
            </a: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환상의 세계</a:t>
            </a:r>
            <a:r>
              <a:rPr lang="en-US" altLang="ko-KR" sz="1200" b="1" i="0" u="none" strike="noStrike" baseline="0" dirty="0">
                <a:solidFill>
                  <a:schemeClr val="bg1"/>
                </a:solidFill>
                <a:latin typeface="+mn-ea"/>
              </a:rPr>
              <a:t>’</a:t>
            </a:r>
          </a:p>
          <a:p>
            <a:pPr algn="ctr">
              <a:lnSpc>
                <a:spcPts val="1800"/>
              </a:lnSpc>
            </a:pPr>
            <a:r>
              <a:rPr lang="ko-KR" altLang="en-US" sz="1200" b="1" i="0" u="none" strike="noStrike" baseline="0" dirty="0" err="1">
                <a:solidFill>
                  <a:schemeClr val="bg1"/>
                </a:solidFill>
                <a:latin typeface="+mn-ea"/>
              </a:rPr>
              <a:t>라고</a:t>
            </a: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 지칭하는</a:t>
            </a:r>
          </a:p>
          <a:p>
            <a:pPr algn="ctr">
              <a:lnSpc>
                <a:spcPts val="1800"/>
              </a:lnSpc>
            </a:pPr>
            <a:r>
              <a:rPr lang="ko-KR" altLang="en-US" sz="1200" b="1" i="0" u="none" strike="noStrike" baseline="0" dirty="0">
                <a:solidFill>
                  <a:schemeClr val="bg1"/>
                </a:solidFill>
                <a:latin typeface="+mn-ea"/>
              </a:rPr>
              <a:t>자막을 넣었다</a:t>
            </a:r>
            <a:r>
              <a:rPr lang="en-US" altLang="ko-KR" sz="1200" b="1" i="0" u="none" strike="noStrike" baseline="0" dirty="0">
                <a:solidFill>
                  <a:schemeClr val="bg1"/>
                </a:solidFill>
                <a:latin typeface="+mn-ea"/>
              </a:rPr>
              <a:t>.”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99439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EF3EFC6-DCE4-4A99-83BF-DC6AD478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3B21E0-6156-4026-BFC8-275977202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C3119D-43E1-4705-BF48-DDB1971A35C8}"/>
              </a:ext>
            </a:extLst>
          </p:cNvPr>
          <p:cNvSpPr txBox="1"/>
          <p:nvPr/>
        </p:nvSpPr>
        <p:spPr>
          <a:xfrm>
            <a:off x="1729140" y="2922611"/>
            <a:ext cx="5685718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클릭하지 마세요</a:t>
            </a: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8A96A8F5-7EC3-4E04-A854-F4261E2E7E70}"/>
              </a:ext>
            </a:extLst>
          </p:cNvPr>
          <p:cNvSpPr txBox="1">
            <a:spLocks/>
          </p:cNvSpPr>
          <p:nvPr/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C04C9AC-93B1-4A56-86E2-C3BB24BEF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77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744943" y="363089"/>
            <a:ext cx="159050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클릭하지 마세요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979936" y="1572092"/>
            <a:ext cx="7419019" cy="51937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성폭력의 고리를 끊으려면 어떻게 해야 할까요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3737391" y="6122368"/>
            <a:ext cx="5020065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 해체하기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2018)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D24ECD26-B38C-4917-AF1F-94BCCB558E03}"/>
              </a:ext>
            </a:extLst>
          </p:cNvPr>
          <p:cNvGrpSpPr/>
          <p:nvPr/>
        </p:nvGrpSpPr>
        <p:grpSpPr>
          <a:xfrm>
            <a:off x="1941517" y="2406747"/>
            <a:ext cx="5020066" cy="3581407"/>
            <a:chOff x="1941517" y="2406747"/>
            <a:chExt cx="5020066" cy="3581407"/>
          </a:xfrm>
        </p:grpSpPr>
        <p:pic>
          <p:nvPicPr>
            <p:cNvPr id="10" name="그림 9">
              <a:hlinkClick r:id="rId3"/>
              <a:extLst>
                <a:ext uri="{FF2B5EF4-FFF2-40B4-BE49-F238E27FC236}">
                  <a16:creationId xmlns:a16="http://schemas.microsoft.com/office/drawing/2014/main" id="{189B0538-46B2-4239-AF11-73708C045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1517" y="2406747"/>
              <a:ext cx="5020066" cy="3581407"/>
            </a:xfrm>
            <a:prstGeom prst="rect">
              <a:avLst/>
            </a:prstGeom>
          </p:spPr>
        </p:pic>
        <p:sp>
          <p:nvSpPr>
            <p:cNvPr id="11" name="TextBox 10">
              <a:hlinkClick r:id="rId3"/>
              <a:extLst>
                <a:ext uri="{FF2B5EF4-FFF2-40B4-BE49-F238E27FC236}">
                  <a16:creationId xmlns:a16="http://schemas.microsoft.com/office/drawing/2014/main" id="{F3FBFE29-AA69-4C6D-8862-ED64D4A18CC5}"/>
                </a:ext>
              </a:extLst>
            </p:cNvPr>
            <p:cNvSpPr txBox="1"/>
            <p:nvPr/>
          </p:nvSpPr>
          <p:spPr>
            <a:xfrm>
              <a:off x="2379212" y="3168971"/>
              <a:ext cx="4394152" cy="51552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3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성범죄 해체하기</a:t>
              </a:r>
            </a:p>
          </p:txBody>
        </p:sp>
        <p:pic>
          <p:nvPicPr>
            <p:cNvPr id="5" name="그림 4">
              <a:hlinkClick r:id="rId3"/>
              <a:extLst>
                <a:ext uri="{FF2B5EF4-FFF2-40B4-BE49-F238E27FC236}">
                  <a16:creationId xmlns:a16="http://schemas.microsoft.com/office/drawing/2014/main" id="{93C9ECF2-812F-4640-BAE3-2E4BF6DF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867" y="4054634"/>
              <a:ext cx="624841" cy="624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5907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FE8C03-CCEE-4DD8-A351-DABCA8239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54" y="1747552"/>
            <a:ext cx="6620269" cy="4111760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744943" y="363089"/>
            <a:ext cx="159050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클릭하지 마세요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642463" y="1128212"/>
            <a:ext cx="4211409" cy="51937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 그림의 의미는 무엇일까요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5763238" y="6122368"/>
            <a:ext cx="2994218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&lt;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한국사이버성폭력대응센터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4E27485-3747-4021-8DCD-0E7894495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D1F7D0-427F-4F24-8CF0-02E69C74E274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4079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212546"/>
            <a:ext cx="4982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불법촬영 영상을 보면 안 되는 이유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세바시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강연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2018)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573825"/>
            <a:ext cx="5543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웹하드에 퍼진 영상 때문에 친구가 죽었습니다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닷페이스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935104"/>
            <a:ext cx="3801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같이 좀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불편합시다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지식채널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e,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4F10A-E288-4F09-BCA6-2B76AB12BD77}"/>
              </a:ext>
            </a:extLst>
          </p:cNvPr>
          <p:cNvSpPr txBox="1"/>
          <p:nvPr/>
        </p:nvSpPr>
        <p:spPr>
          <a:xfrm>
            <a:off x="552089" y="2296383"/>
            <a:ext cx="6634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뽀샵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 CG?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인공지능 합성해서 음란물 만들면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최고징역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7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법무부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TV,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0F944BF-1CA9-4A96-BCDB-33E2B2092E64}"/>
              </a:ext>
            </a:extLst>
          </p:cNvPr>
          <p:cNvSpPr/>
          <p:nvPr/>
        </p:nvSpPr>
        <p:spPr>
          <a:xfrm>
            <a:off x="7493313" y="691098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DFA3F24-267A-4FFB-B669-D16F74FF4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FD02839F-4F2F-4A3C-A7EA-B02B620C27D7}"/>
              </a:ext>
            </a:extLst>
          </p:cNvPr>
          <p:cNvCxnSpPr>
            <a:cxnSpLocks/>
          </p:cNvCxnSpPr>
          <p:nvPr/>
        </p:nvCxnSpPr>
        <p:spPr>
          <a:xfrm>
            <a:off x="555515" y="3023856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4562947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69FF2B-5C15-4322-BE4E-26A5D7E71505}"/>
              </a:ext>
            </a:extLst>
          </p:cNvPr>
          <p:cNvSpPr txBox="1"/>
          <p:nvPr/>
        </p:nvSpPr>
        <p:spPr>
          <a:xfrm>
            <a:off x="2082124" y="1891928"/>
            <a:ext cx="6792244" cy="847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01-11]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 자료의 효과를 판단하며 듣는다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02-07]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매체에 드러난 다양한 표현 방법과 의도를 평가하며 읽는다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03-08]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영상이나 인터넷 등의 매체 특성을 고려하여 생각이나 느낌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경험을 표현한다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102161" y="3498502"/>
            <a:ext cx="6566221" cy="59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)02-03]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대중매체와 대중문화의 의미와 특징을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대중문화를 비판적으로 평가하는 태도를 가진다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33806-8A4C-47DF-8214-3410A73315DB}"/>
              </a:ext>
            </a:extLst>
          </p:cNvPr>
          <p:cNvSpPr txBox="1"/>
          <p:nvPr/>
        </p:nvSpPr>
        <p:spPr>
          <a:xfrm>
            <a:off x="2082124" y="4906733"/>
            <a:ext cx="6868929" cy="59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05-05]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대중 매체를 통한 음란물과 성 상품화가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섹슈얼리티에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미치는 영향을</a:t>
            </a:r>
          </a:p>
          <a:p>
            <a:pPr marL="493200" indent="48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토론하여 비판적 대안을 제시한다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42BDAB5-DEF8-438C-9FFF-5C6493DCC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1723325"/>
            <a:ext cx="926594" cy="118872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A540A4-350C-4B1B-8144-36557CE6F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3197515"/>
            <a:ext cx="926594" cy="119177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E3C47BF-80CC-407A-A5F1-CEE1932F0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4736605"/>
            <a:ext cx="926594" cy="11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871053" y="2613392"/>
            <a:ext cx="3401893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무엇이</a:t>
            </a: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문제일까요</a:t>
            </a:r>
            <a:r>
              <a:rPr lang="en-US" altLang="ko-KR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5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866A940-7C93-40E1-9AAE-33BCB8C45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19303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무엇이 문제일까요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EB61554-644D-425D-862A-45F1F518A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2A3FB9-4539-4E63-B721-E2BA088590AF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F72922F-5FBA-401D-B5FD-EAE42BA15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9" y="2152974"/>
            <a:ext cx="6268774" cy="38127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419C97-4130-4B68-9620-5DD74F9A47FF}"/>
              </a:ext>
            </a:extLst>
          </p:cNvPr>
          <p:cNvSpPr txBox="1"/>
          <p:nvPr/>
        </p:nvSpPr>
        <p:spPr>
          <a:xfrm>
            <a:off x="1917265" y="1314557"/>
            <a:ext cx="5309467" cy="53476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구글에서 ‘</a:t>
            </a:r>
            <a:r>
              <a:rPr lang="ko-KR" altLang="en-US" sz="30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길거리’를</a:t>
            </a: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검색해보면</a:t>
            </a: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BD2AE-F8C4-4CC7-A2C3-DAAAD3E283A2}"/>
              </a:ext>
            </a:extLst>
          </p:cNvPr>
          <p:cNvSpPr txBox="1"/>
          <p:nvPr/>
        </p:nvSpPr>
        <p:spPr>
          <a:xfrm>
            <a:off x="1509592" y="2579337"/>
            <a:ext cx="3484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</a:t>
            </a:r>
            <a:r>
              <a:rPr lang="ko-KR" altLang="en-US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길거리</a:t>
            </a:r>
            <a:r>
              <a:rPr lang="en-US" altLang="ko-KR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</a:t>
            </a:r>
            <a:r>
              <a:rPr lang="ko-KR" altLang="en-US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만 쳐도 </a:t>
            </a:r>
            <a:r>
              <a:rPr lang="ko-KR" altLang="en-US" sz="2000" b="1" i="0" u="none" strike="noStrike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몰카</a:t>
            </a:r>
            <a:r>
              <a:rPr lang="ko-KR" altLang="en-US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사진 나와 </a:t>
            </a:r>
            <a:endParaRPr lang="ko-KR" altLang="en-US" sz="2000" b="0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D936B12-5C4B-4E03-BB66-AB24E2E00665}"/>
              </a:ext>
            </a:extLst>
          </p:cNvPr>
          <p:cNvSpPr/>
          <p:nvPr/>
        </p:nvSpPr>
        <p:spPr>
          <a:xfrm>
            <a:off x="4724400" y="6122368"/>
            <a:ext cx="4033056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구글에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‘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길거리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치면 나오는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‘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지저분한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사진들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중앙일보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2017.3.6.)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7EA43C-2ACE-4693-8AE4-DA79E8C99157}"/>
              </a:ext>
            </a:extLst>
          </p:cNvPr>
          <p:cNvSpPr txBox="1"/>
          <p:nvPr/>
        </p:nvSpPr>
        <p:spPr>
          <a:xfrm>
            <a:off x="1577985" y="3096972"/>
            <a:ext cx="2994013" cy="25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28</a:t>
            </a: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 구글에서 </a:t>
            </a: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'</a:t>
            </a: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길거리 </a:t>
            </a:r>
            <a:r>
              <a:rPr lang="ko-KR" altLang="en-US" sz="1100" b="1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몰카</a:t>
            </a: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'</a:t>
            </a: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라고 검색하니 길거리에서 몰래 찍힌 신체 사진이 수두룩했다</a:t>
            </a: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 </a:t>
            </a:r>
          </a:p>
          <a:p>
            <a:pPr>
              <a:lnSpc>
                <a:spcPts val="2200"/>
              </a:lnSpc>
            </a:pP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'</a:t>
            </a:r>
            <a:r>
              <a:rPr lang="ko-KR" altLang="en-US" sz="1100" b="1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몰카</a:t>
            </a: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'</a:t>
            </a: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를 다룬 기사의 인용 사진도 있지만 </a:t>
            </a:r>
            <a:endParaRPr lang="en-US" altLang="ko-KR" sz="1100" b="1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  <a:p>
            <a:pPr>
              <a:lnSpc>
                <a:spcPts val="2200"/>
              </a:lnSpc>
            </a:pP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'</a:t>
            </a: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길거리 도촬</a:t>
            </a: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'</a:t>
            </a: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이라는 제목의 익명 게시자가 </a:t>
            </a:r>
            <a:endParaRPr lang="en-US" altLang="ko-KR" sz="1100" b="1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올린 사진이 상당수였다</a:t>
            </a: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 </a:t>
            </a:r>
          </a:p>
          <a:p>
            <a:pPr>
              <a:lnSpc>
                <a:spcPts val="2200"/>
              </a:lnSpc>
            </a:pP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'</a:t>
            </a: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성폭력범죄의 처벌 등에 관한 특례법</a:t>
            </a: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'</a:t>
            </a: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에 따라 </a:t>
            </a:r>
            <a:endParaRPr lang="en-US" altLang="ko-KR" sz="1100" b="1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사진 게시자는 형사처벌을 받을 수 있다</a:t>
            </a: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 </a:t>
            </a:r>
          </a:p>
          <a:p>
            <a:pPr>
              <a:lnSpc>
                <a:spcPts val="2200"/>
              </a:lnSpc>
            </a:pP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심지어 </a:t>
            </a: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'</a:t>
            </a: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길거리</a:t>
            </a: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'</a:t>
            </a: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라는 검색어만 입력해도 </a:t>
            </a:r>
            <a:endParaRPr lang="en-US" altLang="ko-KR" sz="1100" b="1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몰래 찍힌 짧은 옷차림 사진이 쏟아져 나왔다</a:t>
            </a:r>
            <a:r>
              <a:rPr lang="en-US" altLang="ko-KR" sz="11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100" b="1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7536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19303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무엇이 문제일까요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EB61554-644D-425D-862A-45F1F518A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2A3FB9-4539-4E63-B721-E2BA088590AF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D936B12-5C4B-4E03-BB66-AB24E2E00665}"/>
              </a:ext>
            </a:extLst>
          </p:cNvPr>
          <p:cNvSpPr/>
          <p:nvPr/>
        </p:nvSpPr>
        <p:spPr>
          <a:xfrm>
            <a:off x="4155541" y="6122368"/>
            <a:ext cx="4601915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미성년자 여성 연예인도 멍들게 하는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‘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걸그룹 성희롱 문화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여성신문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2019.12.15)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57B1052-7D00-4D30-BEDD-17E3FA6B9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8699"/>
            <a:ext cx="9144000" cy="145084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7C8521C-F050-4BD7-BE33-D5A3996E3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02" y="1559183"/>
            <a:ext cx="3834392" cy="29077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7EA43C-2ACE-4693-8AE4-DA79E8C99157}"/>
              </a:ext>
            </a:extLst>
          </p:cNvPr>
          <p:cNvSpPr txBox="1"/>
          <p:nvPr/>
        </p:nvSpPr>
        <p:spPr>
          <a:xfrm>
            <a:off x="1509592" y="4666166"/>
            <a:ext cx="6241621" cy="967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3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짧거나 달라붙는 의상을 입었을 때 춤추거나 걷거나 뛰는 걸 일부러</a:t>
            </a:r>
          </a:p>
          <a:p>
            <a:pPr algn="ctr">
              <a:lnSpc>
                <a:spcPct val="150000"/>
              </a:lnSpc>
            </a:pPr>
            <a:r>
              <a:rPr lang="ko-KR" altLang="en-US" sz="13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느리게 재생시켜서 짤</a:t>
            </a:r>
            <a:r>
              <a:rPr lang="en-US" altLang="ko-KR" sz="13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(</a:t>
            </a:r>
            <a:r>
              <a:rPr lang="ko-KR" altLang="en-US" sz="13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사진</a:t>
            </a:r>
            <a:r>
              <a:rPr lang="en-US" altLang="ko-KR" sz="13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) </a:t>
            </a:r>
            <a:r>
              <a:rPr lang="ko-KR" altLang="en-US" sz="13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만들어서 올리는 것 좀 제발 안 했으면 </a:t>
            </a:r>
            <a:r>
              <a:rPr lang="ko-KR" altLang="en-US" sz="1300" b="1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좋겠어</a:t>
            </a:r>
            <a:r>
              <a:rPr lang="en-US" altLang="ko-KR" sz="13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3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내 이름 검색하면 가끔 몇 개 나오는데 그런 거 너무 싫어</a:t>
            </a:r>
            <a:r>
              <a:rPr lang="en-US" altLang="ko-KR" sz="13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300" b="1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7710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35A2319-FE0D-4577-8F1B-BBC271443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85A1AA-5A96-4C40-85C3-34961683A1A9}"/>
              </a:ext>
            </a:extLst>
          </p:cNvPr>
          <p:cNvSpPr txBox="1"/>
          <p:nvPr/>
        </p:nvSpPr>
        <p:spPr>
          <a:xfrm>
            <a:off x="1729139" y="2537890"/>
            <a:ext cx="5803343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문화 속</a:t>
            </a: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대상화</a:t>
            </a:r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23A8031-8881-4672-8478-62EA02D2A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0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0D97F-B4AE-4DF5-866E-660BFA1B5068}"/>
              </a:ext>
            </a:extLst>
          </p:cNvPr>
          <p:cNvSpPr txBox="1"/>
          <p:nvPr/>
        </p:nvSpPr>
        <p:spPr>
          <a:xfrm>
            <a:off x="1509592" y="379867"/>
            <a:ext cx="314060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문화 속 성적 대상화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1D27B-C9C2-457E-8523-6758EDF09CF9}"/>
              </a:ext>
            </a:extLst>
          </p:cNvPr>
          <p:cNvSpPr txBox="1"/>
          <p:nvPr/>
        </p:nvSpPr>
        <p:spPr>
          <a:xfrm>
            <a:off x="2700828" y="2234013"/>
            <a:ext cx="74732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유저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2F1C24-692B-4D63-B61C-318DFE6D0F4D}"/>
              </a:ext>
            </a:extLst>
          </p:cNvPr>
          <p:cNvSpPr txBox="1"/>
          <p:nvPr/>
        </p:nvSpPr>
        <p:spPr>
          <a:xfrm>
            <a:off x="2698010" y="5002380"/>
            <a:ext cx="74732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유저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B691CD8-1930-4A63-B567-5F395DC8F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54" y="1650990"/>
            <a:ext cx="5327915" cy="223114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BB9C051-04A6-4844-AEBE-2CA506EA8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36" y="3749649"/>
            <a:ext cx="2218949" cy="1252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531D4F-37F0-4D31-A6BA-F59AFEBC3FB1}"/>
              </a:ext>
            </a:extLst>
          </p:cNvPr>
          <p:cNvSpPr txBox="1"/>
          <p:nvPr/>
        </p:nvSpPr>
        <p:spPr>
          <a:xfrm>
            <a:off x="2520581" y="2834160"/>
            <a:ext cx="4237057" cy="83484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타인을 소유하거나 다른 것으로 </a:t>
            </a:r>
            <a:br>
              <a:rPr lang="en-US" altLang="ko-KR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대체할 수 있는 물건처럼 인지 및 취급하는 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1C4D09-C3C7-4B3A-8AFC-95E1559EE4E1}"/>
              </a:ext>
            </a:extLst>
          </p:cNvPr>
          <p:cNvSpPr txBox="1"/>
          <p:nvPr/>
        </p:nvSpPr>
        <p:spPr>
          <a:xfrm>
            <a:off x="3177843" y="2191685"/>
            <a:ext cx="3070072" cy="51937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3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대상화란</a:t>
            </a:r>
            <a:r>
              <a:rPr lang="en-US" altLang="ko-KR" sz="3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06DF6D-27B1-4F1E-8445-923483D9806D}"/>
              </a:ext>
            </a:extLst>
          </p:cNvPr>
          <p:cNvSpPr txBox="1"/>
          <p:nvPr/>
        </p:nvSpPr>
        <p:spPr>
          <a:xfrm>
            <a:off x="1904650" y="5182695"/>
            <a:ext cx="5737468" cy="51167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대상화된 사진이나 영상을 본 적 있나요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7956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BAA977D-3AA3-4B06-B5AA-B6753BF35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93" y="2028801"/>
            <a:ext cx="5964948" cy="373685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14060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문화 속 성적 대상화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EB61554-644D-425D-862A-45F1F518A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2A3FB9-4539-4E63-B721-E2BA088590AF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419C97-4130-4B68-9620-5DD74F9A47FF}"/>
              </a:ext>
            </a:extLst>
          </p:cNvPr>
          <p:cNvSpPr txBox="1"/>
          <p:nvPr/>
        </p:nvSpPr>
        <p:spPr>
          <a:xfrm>
            <a:off x="2108823" y="1303016"/>
            <a:ext cx="4926350" cy="5578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 논란은 왜 생겼을까요</a:t>
            </a:r>
            <a:r>
              <a:rPr lang="en-US" altLang="ko-KR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BD2AE-F8C4-4CC7-A2C3-DAAAD3E283A2}"/>
              </a:ext>
            </a:extLst>
          </p:cNvPr>
          <p:cNvSpPr txBox="1"/>
          <p:nvPr/>
        </p:nvSpPr>
        <p:spPr>
          <a:xfrm>
            <a:off x="2108822" y="2430067"/>
            <a:ext cx="4258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2000" b="1" i="0" u="none" strike="noStrike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초딩’도</a:t>
            </a:r>
            <a:r>
              <a:rPr lang="ko-KR" altLang="en-US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보는 외설 웹툰</a:t>
            </a:r>
            <a:r>
              <a:rPr lang="en-US" altLang="ko-KR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...</a:t>
            </a:r>
            <a:r>
              <a:rPr lang="ko-KR" altLang="en-US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표현의 자유</a:t>
            </a:r>
            <a:r>
              <a:rPr lang="en-US" altLang="ko-KR" sz="2000" b="1" i="0" u="none" strike="noStrike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0" i="0" u="none" strike="noStrike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D936B12-5C4B-4E03-BB66-AB24E2E00665}"/>
              </a:ext>
            </a:extLst>
          </p:cNvPr>
          <p:cNvSpPr/>
          <p:nvPr/>
        </p:nvSpPr>
        <p:spPr>
          <a:xfrm>
            <a:off x="5042780" y="6122368"/>
            <a:ext cx="3714676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&lt;‘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초딩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도 보는 외설 웹툰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…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표현의 자유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헤럴드경제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2015.11.30.)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7EA43C-2ACE-4693-8AE4-DA79E8C99157}"/>
              </a:ext>
            </a:extLst>
          </p:cNvPr>
          <p:cNvSpPr txBox="1"/>
          <p:nvPr/>
        </p:nvSpPr>
        <p:spPr>
          <a:xfrm>
            <a:off x="2201101" y="2992744"/>
            <a:ext cx="3872528" cy="2562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웹툰 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A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를 둘러싼 설전이 끊이지 않고 있다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논란의 핵심은 성적 대상화와 선정성이다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...</a:t>
            </a:r>
          </a:p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 err="1">
                <a:solidFill>
                  <a:srgbClr val="000000"/>
                </a:solidFill>
                <a:latin typeface="+mn-ea"/>
              </a:rPr>
              <a:t>환복할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 때 등장하는 노출 장면이나 폭력을 당하는 피해자의 </a:t>
            </a:r>
          </a:p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자세가 지나치게 성적으로 연상된다는 비판이 이어졌다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특히 전체 관람가 등급인 본 웹툰이 미취학 아동이나 </a:t>
            </a:r>
          </a:p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초등학생도 볼 수 있을 뿐 아니라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, 10</a:t>
            </a: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대 청소년들에게</a:t>
            </a:r>
          </a:p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큰 인기를 끌면서 일정 수준의 제재가 필요하다는 </a:t>
            </a:r>
          </a:p>
          <a:p>
            <a:pPr>
              <a:lnSpc>
                <a:spcPct val="150000"/>
              </a:lnSpc>
            </a:pPr>
            <a:r>
              <a:rPr lang="ko-KR" altLang="en-US" sz="1200" b="0" i="0" u="none" strike="noStrike" baseline="0" dirty="0">
                <a:solidFill>
                  <a:srgbClr val="000000"/>
                </a:solidFill>
                <a:latin typeface="+mn-ea"/>
              </a:rPr>
              <a:t>목소리가 나왔다</a:t>
            </a:r>
            <a:r>
              <a:rPr lang="en-US" altLang="ko-KR" sz="1200" b="0" i="0" u="none" strike="noStrike" baseline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1200" b="1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3690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718</TotalTime>
  <Words>2367</Words>
  <Application>Microsoft Office PowerPoint</Application>
  <PresentationFormat>화면 슬라이드 쇼(4:3)</PresentationFormat>
  <Paragraphs>254</Paragraphs>
  <Slides>17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4" baseType="lpstr">
      <vt:lpstr>나눔바른고딕</vt:lpstr>
      <vt:lpstr>나눔바른고딕OTF Light</vt:lpstr>
      <vt:lpstr>Wingdings</vt:lpstr>
      <vt:lpstr>Arial</vt:lpstr>
      <vt:lpstr>Calibri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87</cp:revision>
  <dcterms:created xsi:type="dcterms:W3CDTF">2020-12-16T02:26:52Z</dcterms:created>
  <dcterms:modified xsi:type="dcterms:W3CDTF">2022-05-17T08:26:23Z</dcterms:modified>
</cp:coreProperties>
</file>